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60" r:id="rId4"/>
    <p:sldId id="268" r:id="rId5"/>
    <p:sldId id="269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1DAC14-ED7E-DDC4-60AC-76340A273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C346F5D-A471-6F45-8752-DD244967F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B269D55-E978-7BC4-ED66-EC328B40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FF14623-46DA-22D9-3701-F4AC8AF27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606745E-6567-A19F-A4FB-1CC0A633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344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0458808-12E5-0630-A057-CEE2CC9B4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1DF9A8D-05B2-9F73-2095-1A2569158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FAB5F0-9A02-6906-CCB0-F24B179C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5D98EA6-29D8-3C15-1F99-0B3EF3E99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F69A2E1-9808-6B42-1956-8B243FF5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8748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397A6FA-0D29-FBAD-32A8-CA16ADDBA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FEDB663C-9F25-9D08-7419-7A89D3916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8BCD58B-531C-A048-6DA4-896C3BF5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96C1C2F-92A4-6876-3DE1-2B217C29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795F2DA-0934-248D-299C-82C531740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935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CA13371-636C-B721-25CA-195514E9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FC526C8-D434-9959-B5DD-38686ECB4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572EB40-DE9A-9BF7-C8A0-EF34CADC7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972C9BB-B4AC-5962-DD37-646362E4E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F3FD778-9F96-1D55-4F5D-CEC48630C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395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C9A6801-A324-B135-8910-C71553DD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216BF69-43BC-1991-790F-3BEE8BC4A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1BE67A1-8C73-8F18-006E-1BE83B2B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1FB3CFD-33E1-7A5D-6466-AA79EEC9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25E1438-B00E-9308-29D4-7AD3F1D2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6655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0A34C0-92C3-CE2F-77AF-6092B848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93B239-BF72-7F65-20F7-30C767457B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7DD0476A-1122-0F7F-B2C9-D05B4BD2D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38B0C94-1D37-3930-335C-865FBF2E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9ADD2EA1-6CE8-8AC7-A1A3-E6570E96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810DD885-C255-D734-7581-2BE4B2CB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4306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9CBA42-E8F5-0F62-3B6B-CFB05B4FB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59BFD6F-13DD-BEE5-43BD-8FE676C3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731DBC2-613E-772A-CF48-49A598E33B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0DD5A092-57A4-3247-254D-035722168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93D1810-8280-65F5-FC29-CFFC37D5BE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1772458-4DA8-5E87-FA3F-209314A3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DB57F3EC-2293-8F5F-361A-F8BEAF63F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16E0478-FDAE-ED26-1D79-2E929A67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409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C2EE8F-80A5-0169-3B64-A88C7BE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E1CD5061-65C5-29BA-AFBD-8B3BFDA7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DE70B3A9-6B8C-5BFF-2384-A3827772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E169A12-6EDE-23D4-C9C9-F33055AD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891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C19842D-1B16-B0FF-9764-F46E6AEC5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93E3F6BB-A6F2-2A50-9BD6-47649736D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EB6A997-C148-1FB1-85D9-FBAFB124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545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6109D0-0A2F-95F2-5162-E9B4E41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F058119-03AF-74B9-3730-F6C6A174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C83B4E4-B7AB-60BE-CE00-EAB8E0023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99C795D-598D-C64E-3C89-6DC8A54FC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0FD708A-39C7-D93D-065E-626EC4543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EB08AC7A-5D84-2076-9703-973AA8088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106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A1AF12-7CDB-55C2-C8CC-2ED387BC9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594E5B73-E354-6B1B-56F8-DA3FA13E22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95F69F2-0A29-DD06-51A2-82136F2BE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B151C5BB-A314-5E9B-9873-8A941F03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756788BF-C0D3-D1AE-7BF2-1FDBE3B04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20C184A-0F74-C2C1-FA65-D4437124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337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415ACCBE-F4F6-03D8-0B06-D9D72A05E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2D0A0E0-4144-EE0D-7520-C033EF3D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3D2406C-A348-0688-45DF-F5A3FD3A2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DDC9A-7862-482B-A851-17E0694CD913}" type="datetimeFigureOut">
              <a:rPr lang="pl-PL" smtClean="0"/>
              <a:t>14.06.2023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960C0BF-0CB9-6FD3-6633-B990B7C12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0FB6B2A-7E91-1770-8133-362D5D49C7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C1789-F703-477D-B7A1-E2A19A97FD1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901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kifamily.pl/" TargetMode="External"/><Relationship Id="rId13" Type="http://schemas.openxmlformats.org/officeDocument/2006/relationships/hyperlink" Target="https://www.niesamowitapolska.eu/wojewodztwa/dolnoslaskie/ziemia-klodzka/atrakcje/szlak-ginacych-zawodow" TargetMode="External"/><Relationship Id="rId18" Type="http://schemas.openxmlformats.org/officeDocument/2006/relationships/hyperlink" Target="https://www.dolnimorava.cz/pl/mamucia-kolejka-gorska" TargetMode="External"/><Relationship Id="rId3" Type="http://schemas.openxmlformats.org/officeDocument/2006/relationships/hyperlink" Target="https://www.muzeum-kletno.pl/" TargetMode="External"/><Relationship Id="rId7" Type="http://schemas.openxmlformats.org/officeDocument/2006/relationships/hyperlink" Target="https://hasajacezajace.com/trojak-gory-zlote-ladek-zdroj/" TargetMode="External"/><Relationship Id="rId12" Type="http://schemas.openxmlformats.org/officeDocument/2006/relationships/hyperlink" Target="https://www.niesamowitapolska.eu/wojewodztwa/dolnoslaskie/ziemia-klodzka/atrakcje/twierdza-klodzko-atrakcje" TargetMode="External"/><Relationship Id="rId17" Type="http://schemas.openxmlformats.org/officeDocument/2006/relationships/hyperlink" Target="https://stronapodrozy.pl/najdluzszy-most-wiszacy-na-swiecie-otwarto-w-czechach-przeszlismy-sie-sky-bridge-721-w-osrodku-dolni-morava-czy-warto-sie-tam/ar/c7-15946645" TargetMode="External"/><Relationship Id="rId2" Type="http://schemas.openxmlformats.org/officeDocument/2006/relationships/hyperlink" Target="http://jaskinianiedzwiedzia.pl/" TargetMode="External"/><Relationship Id="rId16" Type="http://schemas.openxmlformats.org/officeDocument/2006/relationships/hyperlink" Target="https://bartekwpodrozy.pl/zabkowice-slaskie-co-warto-zobaczyc-atrakcj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askiniaradochowska.pl/" TargetMode="External"/><Relationship Id="rId11" Type="http://schemas.openxmlformats.org/officeDocument/2006/relationships/hyperlink" Target="https://www.niesamowitapolska.eu/wojewodztwa/dolnoslaskie/ziemia-klodzka/atrakcje/kopalnia-zlota-w-zlotym-stoku" TargetMode="External"/><Relationship Id="rId5" Type="http://schemas.openxmlformats.org/officeDocument/2006/relationships/hyperlink" Target="https://park.kletno.pl/oferta/" TargetMode="External"/><Relationship Id="rId15" Type="http://schemas.openxmlformats.org/officeDocument/2006/relationships/hyperlink" Target="https://palacmarianny.com.pl/informacje/" TargetMode="External"/><Relationship Id="rId10" Type="http://schemas.openxmlformats.org/officeDocument/2006/relationships/hyperlink" Target="https://www.zameknaskale.com.pl/zwiedzanie-zamku/" TargetMode="External"/><Relationship Id="rId19" Type="http://schemas.openxmlformats.org/officeDocument/2006/relationships/hyperlink" Target="https://www.dolnimorava.cz/pl/pomysly-na-wycieczki" TargetMode="External"/><Relationship Id="rId4" Type="http://schemas.openxmlformats.org/officeDocument/2006/relationships/hyperlink" Target="https://www.kletno.pl/" TargetMode="External"/><Relationship Id="rId9" Type="http://schemas.openxmlformats.org/officeDocument/2006/relationships/hyperlink" Target="https://www.goryonline.com/przewodnik-skalki-ladeckie-,2008116,i.html" TargetMode="External"/><Relationship Id="rId14" Type="http://schemas.openxmlformats.org/officeDocument/2006/relationships/hyperlink" Target="https://podroze.onet.pl/polska/dolnoslaskie/duszniki-zdroj-atrakcje-turystyczne-co-warto-zobaczyc-ciekawe-miejsca/4s1p97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zarnagora.pl/mapa_letnia/" TargetMode="External"/><Relationship Id="rId7" Type="http://schemas.openxmlformats.org/officeDocument/2006/relationships/hyperlink" Target="https://www.wyciagwbielicach.pl/" TargetMode="External"/><Relationship Id="rId2" Type="http://schemas.openxmlformats.org/officeDocument/2006/relationships/hyperlink" Target="https://stronie.pl/538/szlaki-rowerowe-singletracki-bike-park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kiinfo.pl/dolnoslaskie/czarna-gora/osrodek-narciarski" TargetMode="External"/><Relationship Id="rId5" Type="http://schemas.openxmlformats.org/officeDocument/2006/relationships/hyperlink" Target="https://skifamily.pl/" TargetMode="External"/><Relationship Id="rId4" Type="http://schemas.openxmlformats.org/officeDocument/2006/relationships/hyperlink" Target="https://stronie.pl/4166/mapy-opisy-qrkody-tra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649F61E1-241D-EA74-CB8B-E5A405539F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428" y="521110"/>
            <a:ext cx="12192000" cy="6046838"/>
          </a:xfrm>
          <a:prstGeom prst="rect">
            <a:avLst/>
          </a:prstGeom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F09D7F4E-B880-08BD-DBBE-68DC5E2B6BCC}"/>
              </a:ext>
            </a:extLst>
          </p:cNvPr>
          <p:cNvSpPr/>
          <p:nvPr/>
        </p:nvSpPr>
        <p:spPr>
          <a:xfrm>
            <a:off x="520995" y="1286540"/>
            <a:ext cx="2721935" cy="1924493"/>
          </a:xfrm>
          <a:prstGeom prst="wedgeRectCallout">
            <a:avLst>
              <a:gd name="adj1" fmla="val 132560"/>
              <a:gd name="adj2" fmla="val 64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Czy można zrobić tak, aby zdjęcia się nie przesuwały, tylko jedno „zanikało” i w jego miejscu pojawiało się drugie?</a:t>
            </a:r>
          </a:p>
          <a:p>
            <a:pPr algn="ctr"/>
            <a:r>
              <a:rPr lang="pl-PL" dirty="0">
                <a:solidFill>
                  <a:schemeClr val="tx1"/>
                </a:solidFill>
              </a:rPr>
              <a:t>Zdjęcia wiosna/jesień jak na kolejnym slajdzie</a:t>
            </a:r>
          </a:p>
          <a:p>
            <a:pPr algn="ctr"/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Dymek mowy: prostokąt 7">
            <a:extLst>
              <a:ext uri="{FF2B5EF4-FFF2-40B4-BE49-F238E27FC236}">
                <a16:creationId xmlns:a16="http://schemas.microsoft.com/office/drawing/2014/main" id="{1159A96A-74F1-E3DC-DA14-44CB55F88900}"/>
              </a:ext>
            </a:extLst>
          </p:cNvPr>
          <p:cNvSpPr/>
          <p:nvPr/>
        </p:nvSpPr>
        <p:spPr>
          <a:xfrm>
            <a:off x="6227137" y="2693583"/>
            <a:ext cx="2721935" cy="613144"/>
          </a:xfrm>
          <a:prstGeom prst="wedgeRectCallout">
            <a:avLst>
              <a:gd name="adj1" fmla="val -141268"/>
              <a:gd name="adj2" fmla="val 4324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Trochę większa czcionka</a:t>
            </a:r>
          </a:p>
        </p:txBody>
      </p:sp>
    </p:spTree>
    <p:extLst>
      <p:ext uri="{BB962C8B-B14F-4D97-AF65-F5344CB8AC3E}">
        <p14:creationId xmlns:p14="http://schemas.microsoft.com/office/powerpoint/2010/main" val="421708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EAA08B06-9D21-CF76-6453-8114887362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0103"/>
            <a:ext cx="12192000" cy="5909188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9E134512-F33A-98F2-18AA-9DD337E85B00}"/>
              </a:ext>
            </a:extLst>
          </p:cNvPr>
          <p:cNvSpPr/>
          <p:nvPr/>
        </p:nvSpPr>
        <p:spPr>
          <a:xfrm>
            <a:off x="3528181" y="1430136"/>
            <a:ext cx="3202000" cy="1347475"/>
          </a:xfrm>
          <a:prstGeom prst="wedgeRectCallout">
            <a:avLst>
              <a:gd name="adj1" fmla="val 59744"/>
              <a:gd name="adj2" fmla="val 12891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Zmiana kolejności tekstu, jak na kolejnym slajdzie + wyjustowanie względem </a:t>
            </a:r>
            <a:r>
              <a:rPr lang="pl-PL" dirty="0" err="1">
                <a:solidFill>
                  <a:schemeClr val="tx1"/>
                </a:solidFill>
              </a:rPr>
              <a:t>zjdęcia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8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04541ADA-F3B5-6DE0-BDC9-6BD0582518C2}"/>
              </a:ext>
            </a:extLst>
          </p:cNvPr>
          <p:cNvSpPr txBox="1"/>
          <p:nvPr/>
        </p:nvSpPr>
        <p:spPr>
          <a:xfrm>
            <a:off x="707923" y="199804"/>
            <a:ext cx="843607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Do młodszych gości</a:t>
            </a:r>
            <a:b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</a:br>
            <a: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Jeśli jakaś książka Was zainteresuje, zaczniecie czytać i nie skończycie – możemy się umówić, że ją Wam pożyczę – odeślecie pocztą po przeczytaniu, lub oddacie przy następnych odwiedzinach, które mam nadzieję nadejdą 😊</a:t>
            </a:r>
            <a:b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</a:br>
            <a: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Gry i zabawki z małymi elementami (np. lego) – fajnie byłoby, gdybyście po skończonej zabawie zbierali/składali wszystkie części – jeśli otoczycie je taką „rodzicielską” opieką – dłużej będą Wam służyć 😊</a:t>
            </a:r>
            <a:br>
              <a:rPr lang="pl-PL" sz="1600" dirty="0"/>
            </a:br>
            <a:br>
              <a:rPr lang="pl-PL" sz="1600" dirty="0"/>
            </a:br>
            <a:r>
              <a:rPr lang="pl-PL" sz="1600" b="1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Dla rowerzystów</a:t>
            </a:r>
            <a:b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</a:br>
            <a: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w planach mam wiatę na rowery, tymczasem rozwiązaniem może być przypinanie rowerów na tarasie, lub wprowadzanie do przedsionka (jeśli to będzie opcja, którą wybierzecie, wielka prośba o uważność na ściany);</a:t>
            </a:r>
          </a:p>
          <a:p>
            <a:endParaRPr lang="pl-PL" sz="1600" dirty="0">
              <a:solidFill>
                <a:srgbClr val="000000"/>
              </a:solidFill>
              <a:latin typeface="Segoe Print" panose="02000600000000000000" pitchFamily="2" charset="0"/>
            </a:endParaRPr>
          </a:p>
          <a:p>
            <a:r>
              <a:rPr lang="pl-PL" sz="1600" b="1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Dla palaczy</a:t>
            </a:r>
            <a:b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</a:br>
            <a:r>
              <a:rPr lang="pl-PL" sz="1600" b="0" i="0" dirty="0">
                <a:solidFill>
                  <a:srgbClr val="000000"/>
                </a:solidFill>
                <a:effectLst/>
                <a:latin typeface="Segoe Print" panose="02000600000000000000" pitchFamily="2" charset="0"/>
              </a:rPr>
              <a:t>palimy tylko na zewnątrz, prośba o korzystanie z popielniczek i nie wyrzucanie niedopałków „za siebie”;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89387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67621A22-6AD3-D34C-14CA-92C894CDB8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0774"/>
            <a:ext cx="12192000" cy="6007510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82E007DC-018A-4835-DF6F-5990A5BE6E31}"/>
              </a:ext>
            </a:extLst>
          </p:cNvPr>
          <p:cNvSpPr/>
          <p:nvPr/>
        </p:nvSpPr>
        <p:spPr>
          <a:xfrm>
            <a:off x="7382426" y="1557956"/>
            <a:ext cx="3202000" cy="1347475"/>
          </a:xfrm>
          <a:prstGeom prst="wedgeRectCallout">
            <a:avLst>
              <a:gd name="adj1" fmla="val -109142"/>
              <a:gd name="adj2" fmla="val 7856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Średniki na końcu zdań</a:t>
            </a:r>
          </a:p>
        </p:txBody>
      </p:sp>
    </p:spTree>
    <p:extLst>
      <p:ext uri="{BB962C8B-B14F-4D97-AF65-F5344CB8AC3E}">
        <p14:creationId xmlns:p14="http://schemas.microsoft.com/office/powerpoint/2010/main" val="3149797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CA846A7-E361-3838-17FA-24EE6EC1DD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0271"/>
            <a:ext cx="12192000" cy="5997678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2D859C05-ABCC-B2DA-53E8-E86B1804CF8E}"/>
              </a:ext>
            </a:extLst>
          </p:cNvPr>
          <p:cNvSpPr/>
          <p:nvPr/>
        </p:nvSpPr>
        <p:spPr>
          <a:xfrm>
            <a:off x="2220490" y="1793930"/>
            <a:ext cx="3202000" cy="1347475"/>
          </a:xfrm>
          <a:prstGeom prst="wedgeRectCallout">
            <a:avLst>
              <a:gd name="adj1" fmla="val 90758"/>
              <a:gd name="adj2" fmla="val 9826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Średniki na końcu zdań</a:t>
            </a:r>
          </a:p>
        </p:txBody>
      </p:sp>
    </p:spTree>
    <p:extLst>
      <p:ext uri="{BB962C8B-B14F-4D97-AF65-F5344CB8AC3E}">
        <p14:creationId xmlns:p14="http://schemas.microsoft.com/office/powerpoint/2010/main" val="3672330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5A55EC2-1B95-9116-8F95-6E9DDB6682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0439"/>
            <a:ext cx="12192000" cy="6007510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F6552548-A3C8-6336-9A69-1A851DBE485D}"/>
              </a:ext>
            </a:extLst>
          </p:cNvPr>
          <p:cNvSpPr/>
          <p:nvPr/>
        </p:nvSpPr>
        <p:spPr>
          <a:xfrm>
            <a:off x="8542632" y="1410472"/>
            <a:ext cx="3202000" cy="1347475"/>
          </a:xfrm>
          <a:prstGeom prst="wedgeRectCallout">
            <a:avLst>
              <a:gd name="adj1" fmla="val -86419"/>
              <a:gd name="adj2" fmla="val 5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Mniejsza czcionka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DD2B764-FCFD-D8ED-BDD0-99489C753DBC}"/>
              </a:ext>
            </a:extLst>
          </p:cNvPr>
          <p:cNvSpPr txBox="1"/>
          <p:nvPr/>
        </p:nvSpPr>
        <p:spPr>
          <a:xfrm>
            <a:off x="3411794" y="2309206"/>
            <a:ext cx="6174658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200" dirty="0">
                <a:solidFill>
                  <a:srgbClr val="2A3A35"/>
                </a:solidFill>
                <a:effectLst/>
                <a:latin typeface="Rage Italic" panose="03070502040507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Chwila...Moment</a:t>
            </a:r>
            <a:r>
              <a:rPr lang="pl-PL" sz="3200" dirty="0">
                <a:solidFill>
                  <a:srgbClr val="2A3A35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l-PL" sz="1600" dirty="0">
                <a:solidFill>
                  <a:srgbClr val="2A3A35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 zewnątrz</a:t>
            </a:r>
            <a:endParaRPr lang="pl-P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98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FDE8B851-4695-B24C-5491-42832CCAB4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0606"/>
            <a:ext cx="12192000" cy="6007510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58C4E5A5-688C-BA7C-C47A-3EA567ABF710}"/>
              </a:ext>
            </a:extLst>
          </p:cNvPr>
          <p:cNvSpPr txBox="1"/>
          <p:nvPr/>
        </p:nvSpPr>
        <p:spPr>
          <a:xfrm>
            <a:off x="3529781" y="2525516"/>
            <a:ext cx="6174658" cy="619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3200" dirty="0">
                <a:solidFill>
                  <a:srgbClr val="2A3A35"/>
                </a:solidFill>
                <a:effectLst/>
                <a:latin typeface="Rage Italic" panose="030705020405070703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Chwila...Moment</a:t>
            </a:r>
            <a:r>
              <a:rPr lang="pl-PL" sz="3200" dirty="0">
                <a:solidFill>
                  <a:srgbClr val="2A3A35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l-PL" sz="1600" dirty="0">
                <a:solidFill>
                  <a:srgbClr val="2A3A35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 środku</a:t>
            </a:r>
            <a:endParaRPr lang="pl-P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421F7E5D-A96C-E299-1882-096394FD0521}"/>
              </a:ext>
            </a:extLst>
          </p:cNvPr>
          <p:cNvSpPr/>
          <p:nvPr/>
        </p:nvSpPr>
        <p:spPr>
          <a:xfrm>
            <a:off x="8542632" y="1410472"/>
            <a:ext cx="3202000" cy="1347475"/>
          </a:xfrm>
          <a:prstGeom prst="wedgeRectCallout">
            <a:avLst>
              <a:gd name="adj1" fmla="val -86419"/>
              <a:gd name="adj2" fmla="val 5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Mniejsza czcionka</a:t>
            </a:r>
          </a:p>
        </p:txBody>
      </p:sp>
    </p:spTree>
    <p:extLst>
      <p:ext uri="{BB962C8B-B14F-4D97-AF65-F5344CB8AC3E}">
        <p14:creationId xmlns:p14="http://schemas.microsoft.com/office/powerpoint/2010/main" val="1663660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73A7B77-B7B0-9001-91E8-BF43B43207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5136" y="629264"/>
            <a:ext cx="12192000" cy="598784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6A67CBFE-BBF3-613E-0AC1-D78A79BA535D}"/>
              </a:ext>
            </a:extLst>
          </p:cNvPr>
          <p:cNvSpPr txBox="1"/>
          <p:nvPr/>
        </p:nvSpPr>
        <p:spPr>
          <a:xfrm>
            <a:off x="3355258" y="2066921"/>
            <a:ext cx="6277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dirty="0">
                <a:solidFill>
                  <a:srgbClr val="2A3A35"/>
                </a:solidFill>
                <a:latin typeface="Segoe Print" panose="02000600000000000000" pitchFamily="2" charset="0"/>
                <a:cs typeface="Times New Roman" panose="02020603050405020304" pitchFamily="18" charset="0"/>
              </a:rPr>
              <a:t>Moje uchwycone Chwile i Momenty</a:t>
            </a:r>
          </a:p>
        </p:txBody>
      </p:sp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76400DB1-9928-BA27-90F3-3F4F1EE19159}"/>
              </a:ext>
            </a:extLst>
          </p:cNvPr>
          <p:cNvSpPr/>
          <p:nvPr/>
        </p:nvSpPr>
        <p:spPr>
          <a:xfrm>
            <a:off x="8704864" y="1058000"/>
            <a:ext cx="3202000" cy="1347475"/>
          </a:xfrm>
          <a:prstGeom prst="wedgeRectCallout">
            <a:avLst>
              <a:gd name="adj1" fmla="val -86419"/>
              <a:gd name="adj2" fmla="val 5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Mniejsza czcionka</a:t>
            </a:r>
          </a:p>
        </p:txBody>
      </p:sp>
    </p:spTree>
    <p:extLst>
      <p:ext uri="{BB962C8B-B14F-4D97-AF65-F5344CB8AC3E}">
        <p14:creationId xmlns:p14="http://schemas.microsoft.com/office/powerpoint/2010/main" val="147513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na wolnym powietrzu, budynek, niebo, dom&#10;&#10;Opis wygenerowany automatycznie">
            <a:extLst>
              <a:ext uri="{FF2B5EF4-FFF2-40B4-BE49-F238E27FC236}">
                <a16:creationId xmlns:a16="http://schemas.microsoft.com/office/drawing/2014/main" id="{45CAC0EB-9AA3-E52C-0DCC-C654F8AEFB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21" y="811162"/>
            <a:ext cx="4994787" cy="3746090"/>
          </a:xfrm>
          <a:prstGeom prst="rect">
            <a:avLst/>
          </a:prstGeom>
        </p:spPr>
      </p:pic>
      <p:pic>
        <p:nvPicPr>
          <p:cNvPr id="5" name="Obraz 4" descr="Obraz zawierający na wolnym powietrzu, trawa, drzewo, budynek&#10;&#10;Opis wygenerowany automatycznie">
            <a:extLst>
              <a:ext uri="{FF2B5EF4-FFF2-40B4-BE49-F238E27FC236}">
                <a16:creationId xmlns:a16="http://schemas.microsoft.com/office/drawing/2014/main" id="{D65EBCBF-CE1D-974F-EC5B-B27F90DCA6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9694" y="2184439"/>
            <a:ext cx="5372814" cy="326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0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1D2C55ED-6B6A-CA96-8C1E-819E9BF725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2260"/>
            <a:ext cx="12192000" cy="5539563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9014A40B-7C42-FC45-5746-D3D5A1A9D2B8}"/>
              </a:ext>
            </a:extLst>
          </p:cNvPr>
          <p:cNvSpPr/>
          <p:nvPr/>
        </p:nvSpPr>
        <p:spPr>
          <a:xfrm>
            <a:off x="5291473" y="163032"/>
            <a:ext cx="2470294" cy="974651"/>
          </a:xfrm>
          <a:prstGeom prst="wedgeRectCallout">
            <a:avLst>
              <a:gd name="adj1" fmla="val -198003"/>
              <a:gd name="adj2" fmla="val 3515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Bez przerwy pomiędzy kropką a Moment</a:t>
            </a:r>
          </a:p>
        </p:txBody>
      </p:sp>
      <p:sp>
        <p:nvSpPr>
          <p:cNvPr id="7" name="Dymek mowy: prostokąt 6">
            <a:extLst>
              <a:ext uri="{FF2B5EF4-FFF2-40B4-BE49-F238E27FC236}">
                <a16:creationId xmlns:a16="http://schemas.microsoft.com/office/drawing/2014/main" id="{377705AB-E778-3C01-78BE-CDFDB4FF4D79}"/>
              </a:ext>
            </a:extLst>
          </p:cNvPr>
          <p:cNvSpPr/>
          <p:nvPr/>
        </p:nvSpPr>
        <p:spPr>
          <a:xfrm>
            <a:off x="3606041" y="4189342"/>
            <a:ext cx="2470294" cy="974651"/>
          </a:xfrm>
          <a:prstGeom prst="wedgeRectCallout">
            <a:avLst>
              <a:gd name="adj1" fmla="val -139892"/>
              <a:gd name="adj2" fmla="val 59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Bez przerwy pomiędzy kropką a Moment</a:t>
            </a:r>
          </a:p>
        </p:txBody>
      </p:sp>
    </p:spTree>
    <p:extLst>
      <p:ext uri="{BB962C8B-B14F-4D97-AF65-F5344CB8AC3E}">
        <p14:creationId xmlns:p14="http://schemas.microsoft.com/office/powerpoint/2010/main" val="813290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9AD02381-B865-8E2D-4F2C-9A78480C25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1444"/>
            <a:ext cx="12192000" cy="6017343"/>
          </a:xfrm>
          <a:prstGeom prst="rect">
            <a:avLst/>
          </a:prstGeom>
        </p:spPr>
      </p:pic>
      <p:sp>
        <p:nvSpPr>
          <p:cNvPr id="8" name="Dymek mowy: prostokąt 7">
            <a:extLst>
              <a:ext uri="{FF2B5EF4-FFF2-40B4-BE49-F238E27FC236}">
                <a16:creationId xmlns:a16="http://schemas.microsoft.com/office/drawing/2014/main" id="{C1186A01-CBB9-7AE3-1636-711D1BB73AA5}"/>
              </a:ext>
            </a:extLst>
          </p:cNvPr>
          <p:cNvSpPr/>
          <p:nvPr/>
        </p:nvSpPr>
        <p:spPr>
          <a:xfrm>
            <a:off x="3991897" y="4857135"/>
            <a:ext cx="1661652" cy="830826"/>
          </a:xfrm>
          <a:prstGeom prst="wedgeRectCallout">
            <a:avLst>
              <a:gd name="adj1" fmla="val 117567"/>
              <a:gd name="adj2" fmla="val 461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Zmiana zdjęcia – czy zmieszczą się 2?</a:t>
            </a:r>
          </a:p>
        </p:txBody>
      </p:sp>
      <p:pic>
        <p:nvPicPr>
          <p:cNvPr id="10" name="Obraz 9" descr="Obraz zawierający na wolnym powietrzu, chmura, natura, niebo&#10;&#10;Opis wygenerowany automatycznie">
            <a:extLst>
              <a:ext uri="{FF2B5EF4-FFF2-40B4-BE49-F238E27FC236}">
                <a16:creationId xmlns:a16="http://schemas.microsoft.com/office/drawing/2014/main" id="{989CCC26-56CC-2BA2-82BC-7DB1FC8254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433039" y="1878063"/>
            <a:ext cx="5303684" cy="3977763"/>
          </a:xfrm>
          <a:prstGeom prst="rect">
            <a:avLst/>
          </a:prstGeom>
        </p:spPr>
      </p:pic>
      <p:pic>
        <p:nvPicPr>
          <p:cNvPr id="12" name="Obraz 11" descr="Obraz zawierający na wolnym powietrzu, drzewo, Skała macierzysta, niebo&#10;&#10;Opis wygenerowany automatycznie">
            <a:extLst>
              <a:ext uri="{FF2B5EF4-FFF2-40B4-BE49-F238E27FC236}">
                <a16:creationId xmlns:a16="http://schemas.microsoft.com/office/drawing/2014/main" id="{7D054C9E-0038-E19B-CF8D-6CDFE78B8A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36053" y="2336184"/>
            <a:ext cx="4370439" cy="3277829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CE9D381A-0951-863E-4D5F-4E960976BF10}"/>
              </a:ext>
            </a:extLst>
          </p:cNvPr>
          <p:cNvSpPr/>
          <p:nvPr/>
        </p:nvSpPr>
        <p:spPr>
          <a:xfrm>
            <a:off x="3608439" y="1567043"/>
            <a:ext cx="3451122" cy="1861957"/>
          </a:xfrm>
          <a:prstGeom prst="wedgeRectCallout">
            <a:avLst>
              <a:gd name="adj1" fmla="val -137328"/>
              <a:gd name="adj2" fmla="val 1547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Czy można wyjustować tekst względem zdjęcia + trochę inny układ tekstu, jak na następnym slajdzie? Może zmieściłyby się na jednej stronie wszystkie miejscowości?</a:t>
            </a:r>
          </a:p>
        </p:txBody>
      </p:sp>
    </p:spTree>
    <p:extLst>
      <p:ext uri="{BB962C8B-B14F-4D97-AF65-F5344CB8AC3E}">
        <p14:creationId xmlns:p14="http://schemas.microsoft.com/office/powerpoint/2010/main" val="4043823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2C961AD4-56FF-11E2-F980-166AD0009515}"/>
              </a:ext>
            </a:extLst>
          </p:cNvPr>
          <p:cNvSpPr txBox="1"/>
          <p:nvPr/>
        </p:nvSpPr>
        <p:spPr>
          <a:xfrm>
            <a:off x="816078" y="545488"/>
            <a:ext cx="6174658" cy="5034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Kletno i okolice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Jaskin</a:t>
            </a:r>
            <a:r>
              <a:rPr lang="pl-PL" sz="1800" u="sng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i</a:t>
            </a: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 Niedźwiedzia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Muzeum</a:t>
            </a: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u="sng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Geologiczne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Kopalnia uranu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Park linowy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Lądek Zdrój i okolice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Jaskinia </a:t>
            </a:r>
            <a:r>
              <a:rPr lang="pl-PL" sz="1800" u="none" strike="noStrike" dirty="0" err="1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Radochowska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Trojak – stok narciarski, skałki wspinaczkowe, turystyka piesza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stok narciarski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skałki wspinaczkowe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sng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Trzebieszowice - Zamek na Skale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Złoty Stok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u="sng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Kopalnia złota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FBDB837-4DA5-8982-CCED-C90FC2E941FF}"/>
              </a:ext>
            </a:extLst>
          </p:cNvPr>
          <p:cNvSpPr txBox="1"/>
          <p:nvPr/>
        </p:nvSpPr>
        <p:spPr>
          <a:xfrm>
            <a:off x="6410632" y="723176"/>
            <a:ext cx="6096000" cy="3450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Miejscowości, do których warto zajrzeć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Kłodzko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Kudowa Zdrój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Duszniki Zdrój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5"/>
              </a:rPr>
              <a:t>Kamieniec Ząbkowicki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6"/>
              </a:rPr>
              <a:t>Ząbkowice Śląskie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Czeski ośrodek Dolni </a:t>
            </a:r>
            <a:r>
              <a:rPr lang="pl-PL" sz="1800" b="1" dirty="0" err="1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Morava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 err="1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Sky</a:t>
            </a: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7"/>
              </a:rPr>
              <a:t> Bridge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8"/>
              </a:rPr>
              <a:t>Mamucia kolejka górska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19"/>
              </a:rPr>
              <a:t>Inne pomysły na wycieczki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4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C099D04B-012D-721D-0C00-98611C9698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0270"/>
            <a:ext cx="12192000" cy="5958349"/>
          </a:xfrm>
          <a:prstGeom prst="rect">
            <a:avLst/>
          </a:prstGeom>
        </p:spPr>
      </p:pic>
      <p:sp>
        <p:nvSpPr>
          <p:cNvPr id="6" name="Dymek mowy: prostokąt 5">
            <a:extLst>
              <a:ext uri="{FF2B5EF4-FFF2-40B4-BE49-F238E27FC236}">
                <a16:creationId xmlns:a16="http://schemas.microsoft.com/office/drawing/2014/main" id="{80C1D7F9-164D-29FC-D88D-738B0F03C8C7}"/>
              </a:ext>
            </a:extLst>
          </p:cNvPr>
          <p:cNvSpPr/>
          <p:nvPr/>
        </p:nvSpPr>
        <p:spPr>
          <a:xfrm>
            <a:off x="2905756" y="1442297"/>
            <a:ext cx="3451122" cy="1861957"/>
          </a:xfrm>
          <a:prstGeom prst="wedgeRectCallout">
            <a:avLst>
              <a:gd name="adj1" fmla="val -96017"/>
              <a:gd name="adj2" fmla="val 533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Czy można wyjustować tekst względem zdjęcia + trochę inny układ tekstu, jak na następnym slajdzie? </a:t>
            </a:r>
          </a:p>
        </p:txBody>
      </p:sp>
      <p:pic>
        <p:nvPicPr>
          <p:cNvPr id="9" name="Obraz 8" descr="Obraz zawierający tekst, drzewo, na wolnym powietrzu, znak&#10;&#10;Opis wygenerowany automatycznie">
            <a:extLst>
              <a:ext uri="{FF2B5EF4-FFF2-40B4-BE49-F238E27FC236}">
                <a16:creationId xmlns:a16="http://schemas.microsoft.com/office/drawing/2014/main" id="{916DA724-4C3E-D790-620E-7271407560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5200" y="1208719"/>
            <a:ext cx="5362013" cy="3574675"/>
          </a:xfrm>
          <a:prstGeom prst="rect">
            <a:avLst/>
          </a:prstGeom>
        </p:spPr>
      </p:pic>
      <p:sp>
        <p:nvSpPr>
          <p:cNvPr id="14" name="Dymek mowy: prostokąt 13">
            <a:extLst>
              <a:ext uri="{FF2B5EF4-FFF2-40B4-BE49-F238E27FC236}">
                <a16:creationId xmlns:a16="http://schemas.microsoft.com/office/drawing/2014/main" id="{873E3CF6-D95E-F75D-4620-F52083451AAF}"/>
              </a:ext>
            </a:extLst>
          </p:cNvPr>
          <p:cNvSpPr/>
          <p:nvPr/>
        </p:nvSpPr>
        <p:spPr>
          <a:xfrm>
            <a:off x="3991897" y="4857135"/>
            <a:ext cx="1661652" cy="830826"/>
          </a:xfrm>
          <a:prstGeom prst="wedgeRectCallout">
            <a:avLst>
              <a:gd name="adj1" fmla="val 117567"/>
              <a:gd name="adj2" fmla="val 461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Zmiana zdjęcia – czy zmieszczą się 2?</a:t>
            </a:r>
          </a:p>
        </p:txBody>
      </p:sp>
      <p:pic>
        <p:nvPicPr>
          <p:cNvPr id="16" name="Obraz 15" descr="Obraz zawierający na wolnym powietrzu, Zasilanie elektryczne, elektryczność, Napowietrzna linia energetyczna&#10;&#10;Opis wygenerowany automatycznie">
            <a:extLst>
              <a:ext uri="{FF2B5EF4-FFF2-40B4-BE49-F238E27FC236}">
                <a16:creationId xmlns:a16="http://schemas.microsoft.com/office/drawing/2014/main" id="{D9D8478D-6986-5CB2-B3E3-F5D56D9DB5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723852" y="2999453"/>
            <a:ext cx="2968113" cy="474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1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7824ADBA-8F04-DD61-607E-B85D6EE81C13}"/>
              </a:ext>
            </a:extLst>
          </p:cNvPr>
          <p:cNvSpPr txBox="1"/>
          <p:nvPr/>
        </p:nvSpPr>
        <p:spPr>
          <a:xfrm>
            <a:off x="1209368" y="980950"/>
            <a:ext cx="6096000" cy="473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Trasy rowerowe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https://stronie.pl/538/szlaki-rowerowe-singletracki-bike-park.html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https://czarnagora.pl/mapa_letnia/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pl-PL" sz="1800" dirty="0">
              <a:solidFill>
                <a:srgbClr val="000000"/>
              </a:solidFill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Narty biegowe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Trasy narciarstwa biegowego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Narty zjazdowe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Kamienica/Lądek Zdrój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Czarna Góra</a:t>
            </a:r>
            <a:br>
              <a:rPr lang="pl-PL" sz="18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u="none" strike="noStrike" dirty="0">
                <a:solidFill>
                  <a:srgbClr val="017698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Bielice</a:t>
            </a:r>
            <a:endParaRPr lang="pl-PL" sz="1800" u="none" strike="noStrike" dirty="0">
              <a:solidFill>
                <a:srgbClr val="017698"/>
              </a:solidFill>
              <a:effectLst/>
              <a:latin typeface="Segoe Print" panose="020006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dirty="0">
                <a:solidFill>
                  <a:srgbClr val="017698"/>
                </a:solidFill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Czechy </a:t>
            </a:r>
            <a:r>
              <a:rPr lang="pl-PL" dirty="0" err="1">
                <a:solidFill>
                  <a:srgbClr val="017698"/>
                </a:solidFill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Paprsek</a:t>
            </a:r>
            <a:r>
              <a:rPr lang="pl-PL" dirty="0">
                <a:solidFill>
                  <a:srgbClr val="017698"/>
                </a:solidFill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pl-PL" dirty="0" err="1">
                <a:solidFill>
                  <a:srgbClr val="017698"/>
                </a:solidFill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Kuncice</a:t>
            </a:r>
            <a:r>
              <a:rPr lang="pl-PL" dirty="0">
                <a:solidFill>
                  <a:srgbClr val="017698"/>
                </a:solidFill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https://www.chatanovaseninka.cz/pl/tipy-na-vylet-v-zime</a:t>
            </a: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2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8A570CE-2D09-1F11-37DD-5BD54158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89935"/>
            <a:ext cx="12192000" cy="5978014"/>
          </a:xfrm>
          <a:prstGeom prst="rect">
            <a:avLst/>
          </a:prstGeom>
        </p:spPr>
      </p:pic>
      <p:sp>
        <p:nvSpPr>
          <p:cNvPr id="4" name="Dymek mowy: prostokąt 3">
            <a:extLst>
              <a:ext uri="{FF2B5EF4-FFF2-40B4-BE49-F238E27FC236}">
                <a16:creationId xmlns:a16="http://schemas.microsoft.com/office/drawing/2014/main" id="{B86A1190-80F6-BD4D-3DD8-5A8936FDCB61}"/>
              </a:ext>
            </a:extLst>
          </p:cNvPr>
          <p:cNvSpPr/>
          <p:nvPr/>
        </p:nvSpPr>
        <p:spPr>
          <a:xfrm>
            <a:off x="7338181" y="1405556"/>
            <a:ext cx="3202000" cy="1347475"/>
          </a:xfrm>
          <a:prstGeom prst="wedgeRectCallout">
            <a:avLst>
              <a:gd name="adj1" fmla="val -43737"/>
              <a:gd name="adj2" fmla="val 188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Czy można zmniejszyć zdjęcie i czcionkę, aby mieściło się na jednej stronie?</a:t>
            </a:r>
          </a:p>
        </p:txBody>
      </p:sp>
      <p:sp>
        <p:nvSpPr>
          <p:cNvPr id="5" name="Dymek mowy: prostokąt 4">
            <a:extLst>
              <a:ext uri="{FF2B5EF4-FFF2-40B4-BE49-F238E27FC236}">
                <a16:creationId xmlns:a16="http://schemas.microsoft.com/office/drawing/2014/main" id="{2B0AC942-E8DD-E786-B528-4318F6259995}"/>
              </a:ext>
            </a:extLst>
          </p:cNvPr>
          <p:cNvSpPr/>
          <p:nvPr/>
        </p:nvSpPr>
        <p:spPr>
          <a:xfrm>
            <a:off x="2712103" y="1557956"/>
            <a:ext cx="3202000" cy="1347475"/>
          </a:xfrm>
          <a:prstGeom prst="wedgeRectCallout">
            <a:avLst>
              <a:gd name="adj1" fmla="val -43737"/>
              <a:gd name="adj2" fmla="val 18875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Mała zmiana tekstu – jak na kolejnym slajdzie</a:t>
            </a:r>
          </a:p>
        </p:txBody>
      </p:sp>
    </p:spTree>
    <p:extLst>
      <p:ext uri="{BB962C8B-B14F-4D97-AF65-F5344CB8AC3E}">
        <p14:creationId xmlns:p14="http://schemas.microsoft.com/office/powerpoint/2010/main" val="80763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A2823F15-E8B0-ED70-6DEE-F2E7F2184FB6}"/>
              </a:ext>
            </a:extLst>
          </p:cNvPr>
          <p:cNvSpPr txBox="1"/>
          <p:nvPr/>
        </p:nvSpPr>
        <p:spPr>
          <a:xfrm>
            <a:off x="786580" y="780880"/>
            <a:ext cx="8908026" cy="4830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l-PL" sz="1600" b="1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Sugestie i prośby od „gospodarskiego oka”: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zwracanie uwagi na domykanie kranów, zamykanie okien/drzwi przed wyjściem (zwłaszcza w sezonie grzewczym),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niewchodzenie na piętro w obuwiu zewnętrznym,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po zakończeniu wieczoru na tarasie - wnoszenie do środka naczyń i pożywienia (wiatr i zwierzaki potrafią czasem narobić dużego bałaganu),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segregację śmieci tak, żeby nie wozić pustego powietrza (zgniatanie pojemników/butelek/kartonów),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niezostawienie leżaków ogrodowych na noc w „terenie” – najlepiej na tarasie,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jeśli skończyliście palić ognisko lub grilla – prośba o dokładne wygaszenie żaru,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planszówki są świetnym sposobem na wspólne spędzanie czasu, pod warunkiem, że niczego nie brakuje i można w nie grać – wielka prośba o uważność na wszystkie małe elementy, które można łatwo zgubić, a jeśli zauważycie, że już czegoś brakuje – dajcie proszę znać, postaram się to uzupełnić,</a:t>
            </a:r>
            <a:b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00000"/>
                </a:solidFill>
                <a:effectLst/>
                <a:latin typeface="Segoe Print" panose="020006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– roślinki na tarasie: nie wszyscy mają ogrodnicze zacięcie, jeśli jednak zauważycie, że akurat podczas Waszego pobytu aura dopisała, i roślinki „usychają z pragnienia”, wielka prośba o ich podlanie – najlepiej wczesnym rankiem, lub pod wieczór – może w ten sposób uda się nam wspólnie wyhodować zieloną dżunglę</a:t>
            </a:r>
            <a:r>
              <a:rPr lang="pl-PL" sz="1600" dirty="0">
                <a:solidFill>
                  <a:srgbClr val="000000"/>
                </a:solidFill>
                <a:effectLst/>
                <a:latin typeface="Segoe UI Emoji" panose="020B0502040204020203" pitchFamily="34" charset="0"/>
                <a:ea typeface="Calibri" panose="020F0502020204030204" pitchFamily="34" charset="0"/>
                <a:cs typeface="Segoe UI Emoji" panose="020B0502040204020203" pitchFamily="34" charset="0"/>
              </a:rPr>
              <a:t>😊</a:t>
            </a:r>
            <a:endParaRPr lang="pl-PL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1574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686</Words>
  <Application>Microsoft Office PowerPoint</Application>
  <PresentationFormat>Panoramiczny</PresentationFormat>
  <Paragraphs>32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Rage Italic</vt:lpstr>
      <vt:lpstr>Segoe Print</vt:lpstr>
      <vt:lpstr>Segoe UI Emoji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Jolanta Piecuch</dc:creator>
  <cp:lastModifiedBy>Ciura, Aleksandra</cp:lastModifiedBy>
  <cp:revision>10</cp:revision>
  <dcterms:created xsi:type="dcterms:W3CDTF">2023-06-11T04:24:56Z</dcterms:created>
  <dcterms:modified xsi:type="dcterms:W3CDTF">2023-06-14T10:35:14Z</dcterms:modified>
</cp:coreProperties>
</file>